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708" r:id="rId1"/>
  </p:sldMasterIdLst>
  <p:notesMasterIdLst>
    <p:notesMasterId r:id="rId3"/>
  </p:notesMasterIdLst>
  <p:handoutMasterIdLst>
    <p:handoutMasterId r:id="rId4"/>
  </p:handoutMasterIdLst>
  <p:sldIdLst>
    <p:sldId id="4357" r:id="rId2"/>
  </p:sldIdLst>
  <p:sldSz cx="12192000" cy="6858000"/>
  <p:notesSz cx="7010400" cy="9296400"/>
  <p:embeddedFontLst>
    <p:embeddedFont>
      <p:font typeface="Calibri" panose="020F0502020204030204" pitchFamily="34" charset="0"/>
      <p:regular r:id="rId5"/>
      <p:bold r:id="rId6"/>
      <p:italic r:id="rId7"/>
      <p:boldItalic r:id="rId8"/>
    </p:embeddedFont>
    <p:embeddedFont>
      <p:font typeface="Montserrat" panose="00000500000000000000" pitchFamily="2" charset="0"/>
      <p:regular r:id="rId9"/>
      <p:bold r:id="rId10"/>
      <p:italic r:id="rId11"/>
      <p:boldItalic r:id="rId12"/>
    </p:embeddedFont>
    <p:embeddedFont>
      <p:font typeface="Montserrat SemiBold" panose="00000700000000000000" pitchFamily="2" charset="0"/>
      <p:bold r:id="rId13"/>
      <p:boldItalic r:id="rId14"/>
    </p:embeddedFont>
  </p:embeddedFontLst>
  <p:defaultTextStyle>
    <a:defPPr>
      <a:defRPr lang="es-MX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ción predeterminada" id="{950D5951-51FE-4901-8259-9948F9E575BB}">
          <p14:sldIdLst>
            <p14:sldId id="435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F9A96A0C-88D8-4D3A-E6B7-E9627474E8A4}" name="Cornelio Isaac Ramirez Cabildo" initials="CIRC" userId="S::cramirec@sct.gob.mx::e84f5e87-0a00-4adb-92ed-1f1c0a7c0e7d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C945A"/>
    <a:srgbClr val="DEC9A2"/>
    <a:srgbClr val="245C4F"/>
    <a:srgbClr val="6E152E"/>
    <a:srgbClr val="A42145"/>
    <a:srgbClr val="404040"/>
    <a:srgbClr val="691B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485" autoAdjust="0"/>
    <p:restoredTop sz="95407" autoAdjust="0"/>
  </p:normalViewPr>
  <p:slideViewPr>
    <p:cSldViewPr snapToGrid="0" snapToObjects="1">
      <p:cViewPr varScale="1">
        <p:scale>
          <a:sx n="72" d="100"/>
          <a:sy n="72" d="100"/>
        </p:scale>
        <p:origin x="882" y="6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3" d="100"/>
          <a:sy n="93" d="100"/>
        </p:scale>
        <p:origin x="2576" y="2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4.fntdata"/><Relationship Id="rId13" Type="http://schemas.openxmlformats.org/officeDocument/2006/relationships/font" Target="fonts/font9.fntdata"/><Relationship Id="rId18" Type="http://schemas.openxmlformats.org/officeDocument/2006/relationships/tableStyles" Target="tableStyles.xml"/><Relationship Id="rId3" Type="http://schemas.openxmlformats.org/officeDocument/2006/relationships/notesMaster" Target="notesMasters/notesMaster1.xml"/><Relationship Id="rId7" Type="http://schemas.openxmlformats.org/officeDocument/2006/relationships/font" Target="fonts/font3.fntdata"/><Relationship Id="rId12" Type="http://schemas.openxmlformats.org/officeDocument/2006/relationships/font" Target="fonts/font8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2.fntdata"/><Relationship Id="rId11" Type="http://schemas.openxmlformats.org/officeDocument/2006/relationships/font" Target="fonts/font7.fntdata"/><Relationship Id="rId5" Type="http://schemas.openxmlformats.org/officeDocument/2006/relationships/font" Target="fonts/font1.fntdata"/><Relationship Id="rId15" Type="http://schemas.openxmlformats.org/officeDocument/2006/relationships/presProps" Target="presProps.xml"/><Relationship Id="rId10" Type="http://schemas.openxmlformats.org/officeDocument/2006/relationships/font" Target="fonts/font6.fntdata"/><Relationship Id="rId19" Type="http://schemas.microsoft.com/office/2018/10/relationships/authors" Target="authors.xml"/><Relationship Id="rId4" Type="http://schemas.openxmlformats.org/officeDocument/2006/relationships/handoutMaster" Target="handoutMasters/handoutMaster1.xml"/><Relationship Id="rId9" Type="http://schemas.openxmlformats.org/officeDocument/2006/relationships/font" Target="fonts/font5.fntdata"/><Relationship Id="rId14" Type="http://schemas.openxmlformats.org/officeDocument/2006/relationships/font" Target="fonts/font10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7927D54E-8C2E-5140-8C91-3FEA4A3AB80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F2D13BB7-3677-894F-9A14-A006787831D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F95092CE-056A-8E4F-AA38-7AF6D4E38A72}" type="datetimeFigureOut">
              <a:rPr lang="es-MX" smtClean="0"/>
              <a:t>23/05/2023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21DC28EA-8CAC-E143-B39A-5889FAF7299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68C73B85-DAD0-4144-A9F5-B99516FD338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2283F5F3-A0C0-064E-A21B-3D52FC9E23D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9539755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1A0E016B-CAC3-6B4C-90C0-D7AA6A747DA3}" type="datetimeFigureOut">
              <a:rPr lang="es-MX" smtClean="0"/>
              <a:t>23/05/2023</a:t>
            </a:fld>
            <a:endParaRPr lang="es-MX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s-MX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4ABF3107-FFE8-3645-B89F-777090C37BF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1989042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apositiva de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7955F23-1D39-834E-A409-9AC17BD768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8DF0E-90BF-EC4E-8934-156187A1162F}" type="datetimeFigureOut">
              <a:rPr lang="es-MX" smtClean="0"/>
              <a:t>23/05/2023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C415F7B-CE6E-6D4A-B5AB-BDDDCD956C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AEF8AF7-5DF2-EB49-AC54-6BEB41FC7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7609FFF5-262F-BE4B-9727-825EDD3DA8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3220" y="2013745"/>
            <a:ext cx="11465560" cy="1325563"/>
          </a:xfrm>
          <a:prstGeom prst="rect">
            <a:avLst/>
          </a:prstGeom>
          <a:noFill/>
        </p:spPr>
        <p:txBody>
          <a:bodyPr/>
          <a:lstStyle>
            <a:lvl1pPr algn="ctr">
              <a:defRPr b="0" i="0">
                <a:solidFill>
                  <a:srgbClr val="DEC9A2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  <a:br>
              <a:rPr lang="es-ES" dirty="0"/>
            </a:br>
            <a:r>
              <a:rPr lang="es-ES" dirty="0"/>
              <a:t>LOREM IPSUM</a:t>
            </a:r>
            <a:endParaRPr lang="es-MX" dirty="0"/>
          </a:p>
        </p:txBody>
      </p:sp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37BDC73D-88AC-3D46-B0FC-8933DC5B58A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63220" y="3518693"/>
            <a:ext cx="11465560" cy="113792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400" b="0" i="0">
                <a:solidFill>
                  <a:schemeClr val="bg1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</a:p>
        </p:txBody>
      </p:sp>
    </p:spTree>
    <p:extLst>
      <p:ext uri="{BB962C8B-B14F-4D97-AF65-F5344CB8AC3E}">
        <p14:creationId xmlns:p14="http://schemas.microsoft.com/office/powerpoint/2010/main" val="15833347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Encabezado de secció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A5DCD591-614A-7548-8788-7FD7534F105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96560" y="996581"/>
            <a:ext cx="5720080" cy="2852737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4400" b="1" i="0">
                <a:solidFill>
                  <a:srgbClr val="6E152E"/>
                </a:solidFill>
                <a:latin typeface="Montserrat SemiBold" pitchFamily="2" charset="77"/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s-MX" dirty="0"/>
          </a:p>
        </p:txBody>
      </p:sp>
      <p:sp>
        <p:nvSpPr>
          <p:cNvPr id="9" name="Marcador de fecha 3">
            <a:extLst>
              <a:ext uri="{FF2B5EF4-FFF2-40B4-BE49-F238E27FC236}">
                <a16:creationId xmlns:a16="http://schemas.microsoft.com/office/drawing/2014/main" id="{33049571-67D9-7C4A-95BE-A7944144561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</p:spPr>
        <p:txBody>
          <a:bodyPr/>
          <a:lstStyle/>
          <a:p>
            <a:fld id="{62B8DF0E-90BF-EC4E-8934-156187A1162F}" type="datetimeFigureOut">
              <a:rPr lang="es-MX" smtClean="0"/>
              <a:t>23/05/2023</a:t>
            </a:fld>
            <a:endParaRPr lang="es-MX"/>
          </a:p>
        </p:txBody>
      </p:sp>
      <p:sp>
        <p:nvSpPr>
          <p:cNvPr id="10" name="Marcador de pie de página 4">
            <a:extLst>
              <a:ext uri="{FF2B5EF4-FFF2-40B4-BE49-F238E27FC236}">
                <a16:creationId xmlns:a16="http://schemas.microsoft.com/office/drawing/2014/main" id="{4666AA57-9D0D-3640-9528-8B3DEDC6C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</p:spPr>
        <p:txBody>
          <a:bodyPr/>
          <a:lstStyle/>
          <a:p>
            <a:endParaRPr lang="es-MX"/>
          </a:p>
        </p:txBody>
      </p:sp>
      <p:sp>
        <p:nvSpPr>
          <p:cNvPr id="11" name="Marcador de número de diapositiva 5">
            <a:extLst>
              <a:ext uri="{FF2B5EF4-FFF2-40B4-BE49-F238E27FC236}">
                <a16:creationId xmlns:a16="http://schemas.microsoft.com/office/drawing/2014/main" id="{BFB13A88-D95D-D640-A28D-F449DDA4C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</p:spPr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0697099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objeto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0925D57-13C7-9F4C-8624-F76047773E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8DF0E-90BF-EC4E-8934-156187A1162F}" type="datetimeFigureOut">
              <a:rPr lang="es-MX" smtClean="0"/>
              <a:t>23/05/2023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234E0C4-F0C1-0847-AC2A-7AC9F10BD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57F4766-DB6B-3D42-A920-905F1728E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2190A933-EECE-E336-4D4F-AB525519311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32899" y="253995"/>
            <a:ext cx="2760137" cy="571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048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.1.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361886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A6CB96C-1C06-3B44-8615-D726F4477E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B8DF0E-90BF-EC4E-8934-156187A1162F}" type="datetimeFigureOut">
              <a:rPr lang="es-MX" smtClean="0"/>
              <a:t>23/05/2023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13D1A4B-ADA7-7043-82FA-F7032EB177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802CF53-648D-B74F-A473-B4CC8BB23A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19739B-ACC7-1A4E-906B-A9546BA1AB7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7821701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13" t="7836" r="18969" b="11752"/>
          <a:stretch/>
        </p:blipFill>
        <p:spPr>
          <a:xfrm>
            <a:off x="6450001" y="791846"/>
            <a:ext cx="5089039" cy="3465760"/>
          </a:xfrm>
          <a:prstGeom prst="rect">
            <a:avLst/>
          </a:prstGeom>
        </p:spPr>
      </p:pic>
      <p:sp>
        <p:nvSpPr>
          <p:cNvPr id="11" name="CuadroTexto 10"/>
          <p:cNvSpPr txBox="1"/>
          <p:nvPr/>
        </p:nvSpPr>
        <p:spPr>
          <a:xfrm>
            <a:off x="219076" y="69729"/>
            <a:ext cx="8943974" cy="635016"/>
          </a:xfrm>
          <a:prstGeom prst="rect">
            <a:avLst/>
          </a:prstGeom>
          <a:noFill/>
        </p:spPr>
        <p:txBody>
          <a:bodyPr/>
          <a:lstStyle>
            <a:defPPr>
              <a:defRPr lang="es-MX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2000" b="0" i="0">
                <a:solidFill>
                  <a:srgbClr val="6E152E"/>
                </a:solidFill>
                <a:latin typeface="Montserrat SemiBold" panose="00000700000000000000" pitchFamily="2" charset="0"/>
                <a:ea typeface="+mj-ea"/>
                <a:cs typeface="+mj-cs"/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0" i="0" u="none" strike="noStrike" kern="1200" cap="none" spc="0" normalizeH="0" baseline="0" noProof="0" dirty="0">
                <a:ln>
                  <a:noFill/>
                </a:ln>
                <a:solidFill>
                  <a:srgbClr val="6E152E"/>
                </a:solidFill>
                <a:effectLst/>
                <a:uLnTx/>
                <a:uFillTx/>
                <a:latin typeface="Montserrat SemiBold" panose="00000700000000000000" pitchFamily="2" charset="0"/>
                <a:ea typeface="+mj-ea"/>
                <a:cs typeface="+mj-cs"/>
              </a:rPr>
              <a:t>Carretera Culiacán - Los Mochis, PSV Entronque Ruíz Cortines</a:t>
            </a:r>
          </a:p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0" i="0" u="none" strike="noStrike" kern="1200" cap="none" spc="0" normalizeH="0" baseline="0" noProof="0" dirty="0">
                <a:ln>
                  <a:noFill/>
                </a:ln>
                <a:solidFill>
                  <a:srgbClr val="6E152E"/>
                </a:solidFill>
                <a:effectLst/>
                <a:uLnTx/>
                <a:uFillTx/>
                <a:latin typeface="Montserrat SemiBold" panose="00000700000000000000" pitchFamily="2" charset="0"/>
                <a:ea typeface="+mj-ea"/>
                <a:cs typeface="+mj-cs"/>
              </a:rPr>
              <a:t>km 175+400</a:t>
            </a:r>
          </a:p>
        </p:txBody>
      </p:sp>
      <p:sp>
        <p:nvSpPr>
          <p:cNvPr id="14" name="20 Rectángulo"/>
          <p:cNvSpPr>
            <a:spLocks noChangeArrowheads="1"/>
          </p:cNvSpPr>
          <p:nvPr/>
        </p:nvSpPr>
        <p:spPr bwMode="auto">
          <a:xfrm>
            <a:off x="6402663" y="4164496"/>
            <a:ext cx="4172137" cy="20906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17522" tIns="58761" rIns="117522" bIns="58761" anchor="t">
            <a:spAutoFit/>
          </a:bodyPr>
          <a:lstStyle/>
          <a:p>
            <a:pPr marL="7938" marR="0" lvl="1" indent="0" algn="just" defTabSz="188913" rtl="0" eaLnBrk="1" fontAlgn="base" latinLnBrk="0" hangingPunct="1">
              <a:lnSpc>
                <a:spcPct val="114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3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  <a:p>
            <a:pPr marL="7938" marR="0" lvl="1" indent="0" algn="just" defTabSz="188913" rtl="0" eaLnBrk="1" fontAlgn="base" latinLnBrk="0" hangingPunct="1">
              <a:lnSpc>
                <a:spcPct val="114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3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Beneficios</a:t>
            </a:r>
          </a:p>
          <a:p>
            <a:pPr marL="171450" marR="0" lvl="1" indent="-171450" algn="just" defTabSz="2180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kumimoji="0" lang="es-MX" sz="105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  <a:p>
            <a:pPr marL="171450" marR="0" lvl="1" indent="-171450" algn="just" defTabSz="2180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kumimoji="0" lang="es-ES" sz="13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t>Ahorro en tiempo: </a:t>
            </a:r>
            <a:r>
              <a:rPr kumimoji="0" lang="es-ES" sz="13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t>10 minutos</a:t>
            </a:r>
          </a:p>
          <a:p>
            <a:pPr marL="171450" marR="0" lvl="1" indent="-171450" algn="just" defTabSz="2180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kumimoji="0" lang="es-MX" sz="5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" panose="00000500000000000000"/>
              <a:ea typeface="+mn-ea"/>
              <a:cs typeface="+mn-cs"/>
            </a:endParaRPr>
          </a:p>
          <a:p>
            <a:pPr marL="171450" marR="0" lvl="1" indent="-171450" algn="just" defTabSz="2180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kumimoji="0" lang="es-MX" sz="13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/>
                <a:ea typeface="+mn-ea"/>
                <a:cs typeface="+mn-cs"/>
              </a:rPr>
              <a:t>Población beneficiada: </a:t>
            </a:r>
            <a:r>
              <a:rPr kumimoji="0" lang="es-ES" sz="13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/>
                <a:ea typeface="+mn-ea"/>
                <a:cs typeface="+mn-cs"/>
              </a:rPr>
              <a:t>285,912 habitantes de Guasave.</a:t>
            </a:r>
          </a:p>
          <a:p>
            <a:pPr marL="171450" marR="0" lvl="1" indent="-171450" algn="just" defTabSz="2180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kumimoji="0" lang="es-MX" sz="5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" panose="00000500000000000000"/>
              <a:ea typeface="+mn-ea"/>
              <a:cs typeface="+mn-cs"/>
            </a:endParaRPr>
          </a:p>
          <a:p>
            <a:pPr marL="171450" marR="0" lvl="1" indent="-171450" algn="just" defTabSz="2180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kumimoji="0" lang="es-MX" sz="13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/>
                <a:ea typeface="+mn-ea"/>
                <a:cs typeface="+mn-cs"/>
              </a:rPr>
              <a:t>Empleos directos: 327 </a:t>
            </a:r>
          </a:p>
          <a:p>
            <a:pPr marL="171450" marR="0" lvl="1" indent="-171450" algn="just" defTabSz="2180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kumimoji="0" lang="es-MX" sz="13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/>
                <a:ea typeface="+mn-ea"/>
                <a:cs typeface="+mn-cs"/>
              </a:rPr>
              <a:t>Indirectos: 1,307.</a:t>
            </a:r>
          </a:p>
          <a:p>
            <a:pPr marL="171450" marR="0" lvl="1" indent="-171450" algn="just" defTabSz="2180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kumimoji="0" lang="es-MX" sz="13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</p:txBody>
      </p:sp>
      <p:sp>
        <p:nvSpPr>
          <p:cNvPr id="17" name="24 Rectángulo"/>
          <p:cNvSpPr>
            <a:spLocks noChangeArrowheads="1"/>
          </p:cNvSpPr>
          <p:nvPr/>
        </p:nvSpPr>
        <p:spPr bwMode="auto">
          <a:xfrm>
            <a:off x="413412" y="610475"/>
            <a:ext cx="5522064" cy="1168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08000" tIns="58761" rIns="108000" bIns="58761" anchor="t">
            <a:spAutoFit/>
          </a:bodyPr>
          <a:lstStyle/>
          <a:p>
            <a:pPr marL="104775" marR="0" lvl="1" indent="-104775" algn="just" defTabSz="218062" rtl="0" eaLnBrk="1" fontAlgn="base" latinLnBrk="0" hangingPunct="1">
              <a:lnSpc>
                <a:spcPct val="114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3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Características de la obra:</a:t>
            </a:r>
          </a:p>
          <a:p>
            <a:pPr marL="171450" marR="0" lvl="1" indent="-171450" algn="just" defTabSz="218029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Wingdings" pitchFamily="2"/>
              <a:buChar char="§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kumimoji="0" lang="es-E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/>
                <a:ea typeface="+mn-ea"/>
                <a:cs typeface="Arial" pitchFamily="34"/>
              </a:rPr>
              <a:t>Construcción de un PSV en el km 175+400 de la carretera federal MEX-015 (Culiacán - Los Mochis), con una sección de 21 metros para alojar 4 carriles de circulación (dos por sentido) así como la construcción de calles laterales. </a:t>
            </a:r>
          </a:p>
        </p:txBody>
      </p:sp>
      <p:graphicFrame>
        <p:nvGraphicFramePr>
          <p:cNvPr id="24" name="Tabla 10">
            <a:extLst>
              <a:ext uri="{FF2B5EF4-FFF2-40B4-BE49-F238E27FC236}">
                <a16:creationId xmlns:a16="http://schemas.microsoft.com/office/drawing/2014/main" id="{2ED589F3-6FB5-44FE-80DC-7B65782B42BB}"/>
              </a:ext>
            </a:extLst>
          </p:cNvPr>
          <p:cNvGraphicFramePr>
            <a:graphicFrameLocks noGrp="1"/>
          </p:cNvGraphicFramePr>
          <p:nvPr/>
        </p:nvGraphicFramePr>
        <p:xfrm>
          <a:off x="2051922" y="3987992"/>
          <a:ext cx="2638425" cy="860535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1447801">
                  <a:extLst>
                    <a:ext uri="{9D8B030D-6E8A-4147-A177-3AD203B41FA5}">
                      <a16:colId xmlns:a16="http://schemas.microsoft.com/office/drawing/2014/main" val="1959228014"/>
                    </a:ext>
                  </a:extLst>
                </a:gridCol>
                <a:gridCol w="1190624">
                  <a:extLst>
                    <a:ext uri="{9D8B030D-6E8A-4147-A177-3AD203B41FA5}">
                      <a16:colId xmlns:a16="http://schemas.microsoft.com/office/drawing/2014/main" val="605212463"/>
                    </a:ext>
                  </a:extLst>
                </a:gridCol>
              </a:tblGrid>
              <a:tr h="286845">
                <a:tc gridSpan="2">
                  <a:txBody>
                    <a:bodyPr/>
                    <a:lstStyle/>
                    <a:p>
                      <a:pPr lvl="0" algn="ctr" rtl="0" fontAlgn="ctr"/>
                      <a:r>
                        <a:rPr lang="es-MX" sz="1200" b="1" i="0" u="none" strike="noStrike" kern="0" baseline="0" dirty="0">
                          <a:solidFill>
                            <a:srgbClr val="FFFFFF"/>
                          </a:solidFill>
                          <a:effectLst>
                            <a:outerShdw dist="38096" dir="2700000">
                              <a:srgbClr val="000000"/>
                            </a:outerShdw>
                          </a:effectLst>
                          <a:latin typeface="Montserrat" pitchFamily="2"/>
                        </a:rPr>
                        <a:t>Avance Global (%)</a:t>
                      </a:r>
                      <a:endParaRPr lang="es-MX" sz="1200" kern="0" dirty="0">
                        <a:solidFill>
                          <a:srgbClr val="000000"/>
                        </a:solidFill>
                        <a:latin typeface="Montserrat"/>
                      </a:endParaRPr>
                    </a:p>
                  </a:txBody>
                  <a:tcPr marL="9528" marR="9528" marT="9528" marB="0" anchor="ctr">
                    <a:lnL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62113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8913172"/>
                  </a:ext>
                </a:extLst>
              </a:tr>
              <a:tr h="286845">
                <a:tc>
                  <a:txBody>
                    <a:bodyPr/>
                    <a:lstStyle/>
                    <a:p>
                      <a:pPr lvl="0" algn="l" rtl="0" fontAlgn="ctr"/>
                      <a:r>
                        <a:rPr lang="es-MX" sz="1200" kern="0" dirty="0">
                          <a:solidFill>
                            <a:srgbClr val="000000"/>
                          </a:solidFill>
                          <a:latin typeface="Montserrat"/>
                        </a:rPr>
                        <a:t>Avance físico:</a:t>
                      </a:r>
                    </a:p>
                  </a:txBody>
                  <a:tcPr marL="9528" marR="9528" marT="9528" marB="0" anchor="ctr">
                    <a:lnL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fontAlgn="b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s-MX" sz="1200" b="1" i="0" u="none" strike="noStrike" dirty="0">
                          <a:solidFill>
                            <a:schemeClr val="tx1"/>
                          </a:solidFill>
                          <a:latin typeface="Montserrat"/>
                        </a:rPr>
                        <a:t>100 %</a:t>
                      </a:r>
                    </a:p>
                  </a:txBody>
                  <a:tcPr marL="9528" marR="9528" marT="9528" marB="0" anchor="ctr">
                    <a:lnL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7823944"/>
                  </a:ext>
                </a:extLst>
              </a:tr>
              <a:tr h="286845">
                <a:tc>
                  <a:txBody>
                    <a:bodyPr/>
                    <a:lstStyle/>
                    <a:p>
                      <a:pPr lvl="0" algn="l" rtl="0" fontAlgn="ctr"/>
                      <a:r>
                        <a:rPr lang="es-MX" sz="1200" kern="0" dirty="0">
                          <a:solidFill>
                            <a:srgbClr val="000000"/>
                          </a:solidFill>
                          <a:latin typeface="Montserrat"/>
                        </a:rPr>
                        <a:t>Avance financiero:</a:t>
                      </a:r>
                    </a:p>
                  </a:txBody>
                  <a:tcPr marL="9528" marR="9528" marT="9528" marB="0" anchor="ctr">
                    <a:lnL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fontAlgn="b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s-MX" sz="1200" b="1" dirty="0">
                          <a:solidFill>
                            <a:schemeClr val="tx1"/>
                          </a:solidFill>
                          <a:latin typeface="Montserrat"/>
                          <a:ea typeface="Calibri" pitchFamily="34"/>
                          <a:cs typeface="Times New Roman" pitchFamily="18"/>
                        </a:rPr>
                        <a:t>100 %</a:t>
                      </a:r>
                    </a:p>
                  </a:txBody>
                  <a:tcPr marL="9528" marR="9528" marT="9528" marB="0" anchor="ctr">
                    <a:lnL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6069442"/>
                  </a:ext>
                </a:extLst>
              </a:tr>
            </a:tbl>
          </a:graphicData>
        </a:graphic>
      </p:graphicFrame>
      <p:graphicFrame>
        <p:nvGraphicFramePr>
          <p:cNvPr id="40" name="Tabla 10">
            <a:extLst>
              <a:ext uri="{FF2B5EF4-FFF2-40B4-BE49-F238E27FC236}">
                <a16:creationId xmlns:a16="http://schemas.microsoft.com/office/drawing/2014/main" id="{7F23F494-1108-4620-BCCC-FF749B9BE0B0}"/>
              </a:ext>
            </a:extLst>
          </p:cNvPr>
          <p:cNvGraphicFramePr>
            <a:graphicFrameLocks noGrp="1"/>
          </p:cNvGraphicFramePr>
          <p:nvPr/>
        </p:nvGraphicFramePr>
        <p:xfrm>
          <a:off x="1246164" y="4962551"/>
          <a:ext cx="4370292" cy="1721070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2151830">
                  <a:extLst>
                    <a:ext uri="{9D8B030D-6E8A-4147-A177-3AD203B41FA5}">
                      <a16:colId xmlns:a16="http://schemas.microsoft.com/office/drawing/2014/main" val="1959228014"/>
                    </a:ext>
                  </a:extLst>
                </a:gridCol>
                <a:gridCol w="2218462">
                  <a:extLst>
                    <a:ext uri="{9D8B030D-6E8A-4147-A177-3AD203B41FA5}">
                      <a16:colId xmlns:a16="http://schemas.microsoft.com/office/drawing/2014/main" val="605212463"/>
                    </a:ext>
                  </a:extLst>
                </a:gridCol>
              </a:tblGrid>
              <a:tr h="286845">
                <a:tc gridSpan="2">
                  <a:txBody>
                    <a:bodyPr/>
                    <a:lstStyle/>
                    <a:p>
                      <a:pPr lvl="0" algn="ctr" rtl="0" fontAlgn="ctr"/>
                      <a:r>
                        <a:rPr lang="es-MX" sz="1200" b="1" i="0" u="none" strike="noStrike" kern="0" baseline="0" dirty="0">
                          <a:solidFill>
                            <a:srgbClr val="FFFFFF"/>
                          </a:solidFill>
                          <a:effectLst>
                            <a:outerShdw dist="38096" dir="2700000">
                              <a:srgbClr val="000000"/>
                            </a:outerShdw>
                          </a:effectLst>
                          <a:latin typeface="Montserrat" pitchFamily="2"/>
                        </a:rPr>
                        <a:t>Elementos TELAS</a:t>
                      </a:r>
                      <a:endParaRPr lang="es-MX" sz="1200" kern="0" dirty="0">
                        <a:solidFill>
                          <a:srgbClr val="000000"/>
                        </a:solidFill>
                        <a:latin typeface="Montserrat"/>
                      </a:endParaRPr>
                    </a:p>
                  </a:txBody>
                  <a:tcPr marL="9528" marR="9528" marT="9528" marB="0" anchor="ctr">
                    <a:lnL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62113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8913172"/>
                  </a:ext>
                </a:extLst>
              </a:tr>
              <a:tr h="286845">
                <a:tc>
                  <a:txBody>
                    <a:bodyPr/>
                    <a:lstStyle/>
                    <a:p>
                      <a:pPr lvl="0" algn="l" rtl="0" fontAlgn="ctr"/>
                      <a:r>
                        <a:rPr lang="es-MX" sz="1200" b="1" kern="0" dirty="0">
                          <a:solidFill>
                            <a:srgbClr val="000000"/>
                          </a:solidFill>
                          <a:latin typeface="Montserrat"/>
                        </a:rPr>
                        <a:t>Técnica </a:t>
                      </a:r>
                      <a:r>
                        <a:rPr lang="es-MX" sz="900" b="1" kern="0" dirty="0">
                          <a:solidFill>
                            <a:srgbClr val="000000"/>
                          </a:solidFill>
                          <a:latin typeface="Montserrat"/>
                        </a:rPr>
                        <a:t>(Proyecto Ejecutivo)</a:t>
                      </a:r>
                      <a:endParaRPr lang="es-MX" sz="1200" b="1" kern="0" dirty="0">
                        <a:solidFill>
                          <a:srgbClr val="000000"/>
                        </a:solidFill>
                        <a:latin typeface="Montserrat"/>
                      </a:endParaRPr>
                    </a:p>
                  </a:txBody>
                  <a:tcPr marL="9528" marR="9528" marT="9528" marB="0" anchor="ctr">
                    <a:lnL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fontAlgn="b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s-MX" sz="800" b="0" dirty="0">
                          <a:solidFill>
                            <a:schemeClr val="tx1"/>
                          </a:solidFill>
                          <a:latin typeface="Montserrat"/>
                          <a:ea typeface="Calibri" pitchFamily="34"/>
                          <a:cs typeface="Times New Roman" pitchFamily="18"/>
                        </a:rPr>
                        <a:t>Disponible</a:t>
                      </a:r>
                    </a:p>
                  </a:txBody>
                  <a:tcPr marL="9528" marR="9528" marT="9528" marB="0" anchor="ctr">
                    <a:lnL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7823944"/>
                  </a:ext>
                </a:extLst>
              </a:tr>
              <a:tr h="286845">
                <a:tc>
                  <a:txBody>
                    <a:bodyPr/>
                    <a:lstStyle/>
                    <a:p>
                      <a:pPr lvl="0" algn="l" rtl="0" fontAlgn="ctr"/>
                      <a:r>
                        <a:rPr lang="es-MX" sz="1200" b="1" kern="0" dirty="0">
                          <a:solidFill>
                            <a:srgbClr val="000000"/>
                          </a:solidFill>
                          <a:latin typeface="Montserrat"/>
                        </a:rPr>
                        <a:t>Económica </a:t>
                      </a:r>
                      <a:r>
                        <a:rPr lang="es-MX" sz="900" b="1" kern="0" dirty="0">
                          <a:solidFill>
                            <a:srgbClr val="000000"/>
                          </a:solidFill>
                          <a:latin typeface="Montserrat"/>
                        </a:rPr>
                        <a:t>(Registro UI-SHCP)</a:t>
                      </a:r>
                      <a:endParaRPr lang="es-MX" sz="1200" b="1" kern="0" dirty="0">
                        <a:solidFill>
                          <a:srgbClr val="000000"/>
                        </a:solidFill>
                        <a:latin typeface="Montserrat"/>
                      </a:endParaRPr>
                    </a:p>
                  </a:txBody>
                  <a:tcPr marL="9528" marR="9528" marT="9528" marB="0" anchor="ctr">
                    <a:lnL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17096450002</a:t>
                      </a:r>
                    </a:p>
                    <a:p>
                      <a:pPr marL="0" marR="0" lvl="0" indent="0" algn="ctr" defTabSz="914400" rtl="0" fontAlgn="b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s-MX" sz="800" b="0" dirty="0">
                          <a:solidFill>
                            <a:schemeClr val="tx1"/>
                          </a:solidFill>
                          <a:latin typeface="Montserrat"/>
                          <a:ea typeface="Calibri" pitchFamily="34"/>
                          <a:cs typeface="Times New Roman" pitchFamily="18"/>
                        </a:rPr>
                        <a:t> (Calendario</a:t>
                      </a:r>
                      <a:r>
                        <a:rPr lang="es-MX" sz="800" b="0" baseline="0" dirty="0">
                          <a:solidFill>
                            <a:schemeClr val="tx1"/>
                          </a:solidFill>
                          <a:latin typeface="Montserrat"/>
                          <a:ea typeface="Calibri" pitchFamily="34"/>
                          <a:cs typeface="Times New Roman" pitchFamily="18"/>
                        </a:rPr>
                        <a:t> Concluido</a:t>
                      </a:r>
                      <a:r>
                        <a:rPr lang="es-MX" sz="800" b="0" dirty="0">
                          <a:solidFill>
                            <a:schemeClr val="tx1"/>
                          </a:solidFill>
                          <a:latin typeface="Montserrat"/>
                          <a:ea typeface="Calibri" pitchFamily="34"/>
                          <a:cs typeface="Times New Roman" pitchFamily="18"/>
                        </a:rPr>
                        <a:t>)</a:t>
                      </a:r>
                    </a:p>
                  </a:txBody>
                  <a:tcPr marL="9528" marR="9528" marT="9528" marB="0" anchor="ctr">
                    <a:lnL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6069442"/>
                  </a:ext>
                </a:extLst>
              </a:tr>
              <a:tr h="286845">
                <a:tc>
                  <a:txBody>
                    <a:bodyPr/>
                    <a:lstStyle/>
                    <a:p>
                      <a:pPr lvl="0" algn="l" rtl="0" fontAlgn="ctr"/>
                      <a:r>
                        <a:rPr lang="es-MX" sz="1200" b="1" kern="0" dirty="0">
                          <a:solidFill>
                            <a:srgbClr val="000000"/>
                          </a:solidFill>
                          <a:latin typeface="Montserrat"/>
                        </a:rPr>
                        <a:t>Legal </a:t>
                      </a:r>
                      <a:r>
                        <a:rPr lang="es-MX" sz="900" b="1" kern="0" dirty="0">
                          <a:solidFill>
                            <a:srgbClr val="000000"/>
                          </a:solidFill>
                          <a:latin typeface="Montserrat"/>
                        </a:rPr>
                        <a:t>(Derecho de Vía)</a:t>
                      </a:r>
                      <a:endParaRPr lang="es-MX" sz="1200" b="1" kern="0" dirty="0">
                        <a:solidFill>
                          <a:srgbClr val="000000"/>
                        </a:solidFill>
                        <a:latin typeface="Montserrat"/>
                      </a:endParaRPr>
                    </a:p>
                  </a:txBody>
                  <a:tcPr marL="9528" marR="9528" marT="9528" marB="0" anchor="ctr">
                    <a:lnL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fontAlgn="b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s-MX" sz="800" b="0" dirty="0">
                          <a:solidFill>
                            <a:schemeClr val="tx1"/>
                          </a:solidFill>
                          <a:latin typeface="Montserrat"/>
                          <a:ea typeface="Calibri" pitchFamily="34"/>
                          <a:cs typeface="Times New Roman" pitchFamily="18"/>
                        </a:rPr>
                        <a:t>Disponible</a:t>
                      </a:r>
                    </a:p>
                  </a:txBody>
                  <a:tcPr marL="9528" marR="9528" marT="9528" marB="0" anchor="ctr">
                    <a:lnL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1456568"/>
                  </a:ext>
                </a:extLst>
              </a:tr>
              <a:tr h="286845">
                <a:tc>
                  <a:txBody>
                    <a:bodyPr/>
                    <a:lstStyle/>
                    <a:p>
                      <a:pPr lvl="0" algn="l" rtl="0" fontAlgn="ctr"/>
                      <a:r>
                        <a:rPr lang="es-MX" sz="1200" b="1" kern="0" dirty="0">
                          <a:solidFill>
                            <a:srgbClr val="000000"/>
                          </a:solidFill>
                          <a:latin typeface="Montserrat"/>
                        </a:rPr>
                        <a:t>Ambiental</a:t>
                      </a:r>
                    </a:p>
                  </a:txBody>
                  <a:tcPr marL="9528" marR="9528" marT="9528" marB="0" anchor="ctr">
                    <a:lnL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fontAlgn="b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s-MX" sz="800" b="0" dirty="0">
                          <a:solidFill>
                            <a:schemeClr val="tx1"/>
                          </a:solidFill>
                          <a:latin typeface="Montserrat"/>
                          <a:ea typeface="Calibri" pitchFamily="34"/>
                          <a:cs typeface="Times New Roman" pitchFamily="18"/>
                        </a:rPr>
                        <a:t>Disponible</a:t>
                      </a:r>
                    </a:p>
                  </a:txBody>
                  <a:tcPr marL="9528" marR="9528" marT="9528" marB="0" anchor="ctr">
                    <a:lnL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8540908"/>
                  </a:ext>
                </a:extLst>
              </a:tr>
              <a:tr h="286845">
                <a:tc>
                  <a:txBody>
                    <a:bodyPr/>
                    <a:lstStyle/>
                    <a:p>
                      <a:pPr lvl="0" algn="l" rtl="0" fontAlgn="ctr"/>
                      <a:r>
                        <a:rPr lang="es-MX" sz="1200" b="1" kern="0" dirty="0">
                          <a:solidFill>
                            <a:srgbClr val="000000"/>
                          </a:solidFill>
                          <a:latin typeface="Montserrat"/>
                        </a:rPr>
                        <a:t>Social</a:t>
                      </a:r>
                    </a:p>
                  </a:txBody>
                  <a:tcPr marL="9528" marR="9528" marT="9528" marB="0" anchor="ctr">
                    <a:lnL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fontAlgn="b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s-MX" sz="800" b="0" dirty="0">
                          <a:solidFill>
                            <a:schemeClr val="tx1"/>
                          </a:solidFill>
                          <a:latin typeface="Montserrat"/>
                          <a:ea typeface="Calibri" pitchFamily="34"/>
                          <a:cs typeface="Times New Roman" pitchFamily="18"/>
                        </a:rPr>
                        <a:t>Disponible</a:t>
                      </a:r>
                    </a:p>
                  </a:txBody>
                  <a:tcPr marL="9528" marR="9528" marT="9528" marB="0" anchor="ctr">
                    <a:lnL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1795010"/>
                  </a:ext>
                </a:extLst>
              </a:tr>
            </a:tbl>
          </a:graphicData>
        </a:graphic>
      </p:graphicFrame>
      <p:graphicFrame>
        <p:nvGraphicFramePr>
          <p:cNvPr id="27" name="Tabla 26">
            <a:extLst>
              <a:ext uri="{FF2B5EF4-FFF2-40B4-BE49-F238E27FC236}">
                <a16:creationId xmlns:a16="http://schemas.microsoft.com/office/drawing/2014/main" id="{772F640A-9210-3D75-E4CB-6813EBE70548}"/>
              </a:ext>
            </a:extLst>
          </p:cNvPr>
          <p:cNvGraphicFramePr>
            <a:graphicFrameLocks noGrp="1"/>
          </p:cNvGraphicFramePr>
          <p:nvPr/>
        </p:nvGraphicFramePr>
        <p:xfrm>
          <a:off x="1201640" y="1793440"/>
          <a:ext cx="4266648" cy="2080528"/>
        </p:xfrm>
        <a:graphic>
          <a:graphicData uri="http://schemas.openxmlformats.org/drawingml/2006/table">
            <a:tbl>
              <a:tblPr/>
              <a:tblGrid>
                <a:gridCol w="1504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936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6823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7918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</a:rPr>
                        <a:t>PERIODO DE EJECUCIÓN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62113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</a:rPr>
                        <a:t>INICIO: </a:t>
                      </a:r>
                    </a:p>
                    <a:p>
                      <a:pPr algn="ctr" rtl="0" fontAlgn="ctr"/>
                      <a:r>
                        <a:rPr lang="es-MX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</a:rPr>
                        <a:t>JUN-2018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62113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</a:rPr>
                        <a:t>TÉRMINO: </a:t>
                      </a:r>
                    </a:p>
                    <a:p>
                      <a:pPr algn="ctr" rtl="0" fontAlgn="ctr"/>
                      <a:r>
                        <a:rPr lang="es-MX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</a:rPr>
                        <a:t>DIC-2021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62113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2107432"/>
                  </a:ext>
                </a:extLst>
              </a:tr>
              <a:tr h="461420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MONTO Y META TOTAL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EC9A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169.9 MDP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EC9A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PSV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EC9A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7918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EJERCICIO FISCAL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ASIGNACIÓN            (mdp)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META </a:t>
                      </a:r>
                    </a:p>
                    <a:p>
                      <a:pPr algn="ctr" rtl="0" fontAlgn="ctr"/>
                      <a:r>
                        <a:rPr lang="es-MX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(km - estructura)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22263">
                <a:tc>
                  <a:txBody>
                    <a:bodyPr/>
                    <a:lstStyle/>
                    <a:p>
                      <a:pPr algn="l" rtl="0" fontAlgn="ctr"/>
                      <a:r>
                        <a:rPr lang="es-MX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Hasta 2022</a:t>
                      </a:r>
                    </a:p>
                  </a:txBody>
                  <a:tcPr marL="342900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169.9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PSV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661">
                <a:tc>
                  <a:txBody>
                    <a:bodyPr/>
                    <a:lstStyle/>
                    <a:p>
                      <a:pPr algn="l" rtl="0" fontAlgn="ctr"/>
                      <a:r>
                        <a:rPr lang="es-MX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PEF 2023</a:t>
                      </a:r>
                    </a:p>
                  </a:txBody>
                  <a:tcPr marL="342900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0.0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0.0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6224794"/>
                  </a:ext>
                </a:extLst>
              </a:tr>
              <a:tr h="327614">
                <a:tc>
                  <a:txBody>
                    <a:bodyPr/>
                    <a:lstStyle/>
                    <a:p>
                      <a:pPr algn="l" rtl="0" fontAlgn="ctr"/>
                      <a:r>
                        <a:rPr lang="es-MX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Posterior a 2023</a:t>
                      </a:r>
                    </a:p>
                  </a:txBody>
                  <a:tcPr marL="342900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0.0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0.0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9" name="Grupo 8">
            <a:extLst>
              <a:ext uri="{FF2B5EF4-FFF2-40B4-BE49-F238E27FC236}">
                <a16:creationId xmlns:a16="http://schemas.microsoft.com/office/drawing/2014/main" id="{06D632E0-57CD-FF1B-5A2F-A28661E4ECFD}"/>
              </a:ext>
            </a:extLst>
          </p:cNvPr>
          <p:cNvGrpSpPr/>
          <p:nvPr/>
        </p:nvGrpSpPr>
        <p:grpSpPr>
          <a:xfrm>
            <a:off x="10190913" y="874914"/>
            <a:ext cx="1140862" cy="639181"/>
            <a:chOff x="6865406" y="3582889"/>
            <a:chExt cx="1151949" cy="639181"/>
          </a:xfrm>
        </p:grpSpPr>
        <p:sp>
          <p:nvSpPr>
            <p:cNvPr id="10" name="Rectángulo 9">
              <a:extLst>
                <a:ext uri="{FF2B5EF4-FFF2-40B4-BE49-F238E27FC236}">
                  <a16:creationId xmlns:a16="http://schemas.microsoft.com/office/drawing/2014/main" id="{E7FCD8D6-2C83-B0ED-6C9F-93B599915BCD}"/>
                </a:ext>
              </a:extLst>
            </p:cNvPr>
            <p:cNvSpPr/>
            <p:nvPr/>
          </p:nvSpPr>
          <p:spPr>
            <a:xfrm>
              <a:off x="6865406" y="3582889"/>
              <a:ext cx="1151949" cy="63918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MX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3" name="Grupo 12">
              <a:extLst>
                <a:ext uri="{FF2B5EF4-FFF2-40B4-BE49-F238E27FC236}">
                  <a16:creationId xmlns:a16="http://schemas.microsoft.com/office/drawing/2014/main" id="{3DEC2421-2A5C-AD85-9039-434205680275}"/>
                </a:ext>
              </a:extLst>
            </p:cNvPr>
            <p:cNvGrpSpPr/>
            <p:nvPr/>
          </p:nvGrpSpPr>
          <p:grpSpPr>
            <a:xfrm>
              <a:off x="6906292" y="3599630"/>
              <a:ext cx="1072479" cy="585710"/>
              <a:chOff x="8219902" y="3502074"/>
              <a:chExt cx="780949" cy="341631"/>
            </a:xfrm>
          </p:grpSpPr>
          <p:sp>
            <p:nvSpPr>
              <p:cNvPr id="15" name="Rectángulo 14">
                <a:extLst>
                  <a:ext uri="{FF2B5EF4-FFF2-40B4-BE49-F238E27FC236}">
                    <a16:creationId xmlns:a16="http://schemas.microsoft.com/office/drawing/2014/main" id="{52CE3338-C880-C83D-EFA4-3DD0601C3CF6}"/>
                  </a:ext>
                </a:extLst>
              </p:cNvPr>
              <p:cNvSpPr/>
              <p:nvPr/>
            </p:nvSpPr>
            <p:spPr>
              <a:xfrm>
                <a:off x="8219903" y="3502074"/>
                <a:ext cx="780948" cy="6550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MX" sz="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ontserrat" panose="00000500000000000000" pitchFamily="2" charset="0"/>
                    <a:ea typeface="+mn-ea"/>
                    <a:cs typeface="+mn-cs"/>
                  </a:rPr>
                  <a:t>SIMBOLOGÍA</a:t>
                </a:r>
              </a:p>
            </p:txBody>
          </p:sp>
          <p:sp>
            <p:nvSpPr>
              <p:cNvPr id="16" name="Rectángulo redondeado 34">
                <a:extLst>
                  <a:ext uri="{FF2B5EF4-FFF2-40B4-BE49-F238E27FC236}">
                    <a16:creationId xmlns:a16="http://schemas.microsoft.com/office/drawing/2014/main" id="{95B2F08D-C6D5-2AAA-1F5F-5F1E1509402C}"/>
                  </a:ext>
                </a:extLst>
              </p:cNvPr>
              <p:cNvSpPr/>
              <p:nvPr/>
            </p:nvSpPr>
            <p:spPr>
              <a:xfrm>
                <a:off x="8219902" y="3567579"/>
                <a:ext cx="780948" cy="276126"/>
              </a:xfrm>
              <a:prstGeom prst="roundRect">
                <a:avLst>
                  <a:gd name="adj" fmla="val 4287"/>
                </a:avLst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MX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" name="Elipse 17">
                <a:extLst>
                  <a:ext uri="{FF2B5EF4-FFF2-40B4-BE49-F238E27FC236}">
                    <a16:creationId xmlns:a16="http://schemas.microsoft.com/office/drawing/2014/main" id="{D3C51CFB-683A-7FE4-4BF9-20EBE90A1D7F}"/>
                  </a:ext>
                </a:extLst>
              </p:cNvPr>
              <p:cNvSpPr/>
              <p:nvPr/>
            </p:nvSpPr>
            <p:spPr>
              <a:xfrm>
                <a:off x="8300841" y="3583826"/>
                <a:ext cx="51618" cy="42607"/>
              </a:xfrm>
              <a:prstGeom prst="ellipse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MX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" name="Rectángulo 18">
                <a:extLst>
                  <a:ext uri="{FF2B5EF4-FFF2-40B4-BE49-F238E27FC236}">
                    <a16:creationId xmlns:a16="http://schemas.microsoft.com/office/drawing/2014/main" id="{A0DAB689-F331-DA8D-D812-6DF8DE46E921}"/>
                  </a:ext>
                </a:extLst>
              </p:cNvPr>
              <p:cNvSpPr/>
              <p:nvPr/>
            </p:nvSpPr>
            <p:spPr>
              <a:xfrm>
                <a:off x="8238729" y="3652370"/>
                <a:ext cx="162697" cy="42607"/>
              </a:xfrm>
              <a:prstGeom prst="rect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MX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" name="Rectángulo 19">
                <a:extLst>
                  <a:ext uri="{FF2B5EF4-FFF2-40B4-BE49-F238E27FC236}">
                    <a16:creationId xmlns:a16="http://schemas.microsoft.com/office/drawing/2014/main" id="{4BEF79AD-1172-5D5C-EAD2-F486C23DBE42}"/>
                  </a:ext>
                </a:extLst>
              </p:cNvPr>
              <p:cNvSpPr/>
              <p:nvPr/>
            </p:nvSpPr>
            <p:spPr>
              <a:xfrm>
                <a:off x="8238729" y="3720070"/>
                <a:ext cx="162697" cy="42607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MX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" name="Rectángulo 20">
                <a:extLst>
                  <a:ext uri="{FF2B5EF4-FFF2-40B4-BE49-F238E27FC236}">
                    <a16:creationId xmlns:a16="http://schemas.microsoft.com/office/drawing/2014/main" id="{7CAC50EC-B83F-2D9F-A7B2-9A32F2318414}"/>
                  </a:ext>
                </a:extLst>
              </p:cNvPr>
              <p:cNvSpPr/>
              <p:nvPr/>
            </p:nvSpPr>
            <p:spPr>
              <a:xfrm>
                <a:off x="8238729" y="3792646"/>
                <a:ext cx="162697" cy="42607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MX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2" name="Rectángulo 21">
                <a:extLst>
                  <a:ext uri="{FF2B5EF4-FFF2-40B4-BE49-F238E27FC236}">
                    <a16:creationId xmlns:a16="http://schemas.microsoft.com/office/drawing/2014/main" id="{F6F60101-AC68-D185-5DD9-A662972CD8EE}"/>
                  </a:ext>
                </a:extLst>
              </p:cNvPr>
              <p:cNvSpPr/>
              <p:nvPr/>
            </p:nvSpPr>
            <p:spPr>
              <a:xfrm>
                <a:off x="8402444" y="3573220"/>
                <a:ext cx="438414" cy="6550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MX" sz="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ontserrat" panose="00000500000000000000" pitchFamily="2" charset="0"/>
                    <a:ea typeface="+mn-ea"/>
                    <a:cs typeface="+mn-cs"/>
                  </a:rPr>
                  <a:t>POBLACIÓN</a:t>
                </a:r>
              </a:p>
            </p:txBody>
          </p:sp>
          <p:sp>
            <p:nvSpPr>
              <p:cNvPr id="23" name="Rectángulo 22">
                <a:extLst>
                  <a:ext uri="{FF2B5EF4-FFF2-40B4-BE49-F238E27FC236}">
                    <a16:creationId xmlns:a16="http://schemas.microsoft.com/office/drawing/2014/main" id="{0B9F9E93-E083-F965-67D8-34A61B4FA6E1}"/>
                  </a:ext>
                </a:extLst>
              </p:cNvPr>
              <p:cNvSpPr/>
              <p:nvPr/>
            </p:nvSpPr>
            <p:spPr>
              <a:xfrm>
                <a:off x="8400483" y="3644718"/>
                <a:ext cx="563676" cy="5645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MX" sz="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ontserrat" panose="00000500000000000000" pitchFamily="2" charset="0"/>
                    <a:ea typeface="+mn-ea"/>
                    <a:cs typeface="+mn-cs"/>
                  </a:rPr>
                  <a:t>MODERNIZADO</a:t>
                </a:r>
              </a:p>
            </p:txBody>
          </p:sp>
          <p:sp>
            <p:nvSpPr>
              <p:cNvPr id="25" name="Rectángulo 24">
                <a:extLst>
                  <a:ext uri="{FF2B5EF4-FFF2-40B4-BE49-F238E27FC236}">
                    <a16:creationId xmlns:a16="http://schemas.microsoft.com/office/drawing/2014/main" id="{F1D1252E-110C-A794-9A98-655E39C13E97}"/>
                  </a:ext>
                </a:extLst>
              </p:cNvPr>
              <p:cNvSpPr/>
              <p:nvPr/>
            </p:nvSpPr>
            <p:spPr>
              <a:xfrm>
                <a:off x="8401514" y="3710869"/>
                <a:ext cx="563676" cy="5645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MX" sz="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ontserrat" panose="00000500000000000000" pitchFamily="2" charset="0"/>
                    <a:ea typeface="+mn-ea"/>
                    <a:cs typeface="+mn-cs"/>
                  </a:rPr>
                  <a:t>EN PROCESO</a:t>
                </a:r>
              </a:p>
            </p:txBody>
          </p:sp>
          <p:sp>
            <p:nvSpPr>
              <p:cNvPr id="26" name="Rectángulo 25">
                <a:extLst>
                  <a:ext uri="{FF2B5EF4-FFF2-40B4-BE49-F238E27FC236}">
                    <a16:creationId xmlns:a16="http://schemas.microsoft.com/office/drawing/2014/main" id="{207A12DF-1AFA-70B9-1E50-B520B1C29E14}"/>
                  </a:ext>
                </a:extLst>
              </p:cNvPr>
              <p:cNvSpPr/>
              <p:nvPr/>
            </p:nvSpPr>
            <p:spPr>
              <a:xfrm>
                <a:off x="8401427" y="3781150"/>
                <a:ext cx="599423" cy="5645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MX" sz="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ontserrat" panose="00000500000000000000" pitchFamily="2" charset="0"/>
                    <a:ea typeface="+mn-ea"/>
                    <a:cs typeface="+mn-cs"/>
                  </a:rPr>
                  <a:t>POR MODERNIZAR</a:t>
                </a:r>
              </a:p>
            </p:txBody>
          </p:sp>
        </p:grpSp>
      </p:grpSp>
      <p:sp>
        <p:nvSpPr>
          <p:cNvPr id="30" name="Elipse 29"/>
          <p:cNvSpPr/>
          <p:nvPr/>
        </p:nvSpPr>
        <p:spPr>
          <a:xfrm>
            <a:off x="8663640" y="1649090"/>
            <a:ext cx="306225" cy="288701"/>
          </a:xfrm>
          <a:prstGeom prst="ellipse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Elipse 30"/>
          <p:cNvSpPr/>
          <p:nvPr/>
        </p:nvSpPr>
        <p:spPr>
          <a:xfrm>
            <a:off x="8677131" y="1649089"/>
            <a:ext cx="306225" cy="288701"/>
          </a:xfrm>
          <a:prstGeom prst="ellipse">
            <a:avLst/>
          </a:prstGeom>
          <a:noFill/>
          <a:ln w="412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54338725"/>
      </p:ext>
    </p:extLst>
  </p:cSld>
  <p:clrMapOvr>
    <a:masterClrMapping/>
  </p:clrMapOvr>
</p:sld>
</file>

<file path=ppt/theme/theme1.xml><?xml version="1.0" encoding="utf-8"?>
<a:theme xmlns:a="http://schemas.openxmlformats.org/drawingml/2006/main" name="4_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2902</TotalTime>
  <Words>175</Words>
  <Application>Microsoft Office PowerPoint</Application>
  <PresentationFormat>Panorámica</PresentationFormat>
  <Paragraphs>56</Paragraphs>
  <Slides>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</vt:i4>
      </vt:variant>
    </vt:vector>
  </HeadingPairs>
  <TitlesOfParts>
    <vt:vector size="7" baseType="lpstr">
      <vt:lpstr>Montserrat SemiBold</vt:lpstr>
      <vt:lpstr>Wingdings</vt:lpstr>
      <vt:lpstr>Montserrat</vt:lpstr>
      <vt:lpstr>Arial</vt:lpstr>
      <vt:lpstr>Calibri</vt:lpstr>
      <vt:lpstr>4_Tema de Office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Microsoft Office User</dc:creator>
  <cp:lastModifiedBy>Cornelio Isaac Ramirez Cabildo</cp:lastModifiedBy>
  <cp:revision>175</cp:revision>
  <cp:lastPrinted>2023-03-16T01:04:54Z</cp:lastPrinted>
  <dcterms:created xsi:type="dcterms:W3CDTF">2018-12-04T03:27:02Z</dcterms:created>
  <dcterms:modified xsi:type="dcterms:W3CDTF">2023-05-23T18:11:10Z</dcterms:modified>
</cp:coreProperties>
</file>